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Arita Dotum Bold" panose="02020603020101020101" pitchFamily="18" charset="-127"/>
      <p:regular r:id="rId17"/>
      <p:bold r:id="rId18"/>
    </p:embeddedFont>
    <p:embeddedFont>
      <p:font typeface="Arita Dotum Light" panose="02020603020101020101" pitchFamily="18" charset="-127"/>
      <p:regular r:id="rId19"/>
    </p:embeddedFont>
    <p:embeddedFont>
      <p:font typeface="Arita Dotum Medium" panose="02020603020101020101" pitchFamily="18" charset="-127"/>
      <p:regular r:id="rId20"/>
    </p:embeddedFont>
    <p:embeddedFont>
      <p:font typeface="Jeju Hallasan" panose="02000300000000000000" pitchFamily="2" charset="-127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E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 autoAdjust="0"/>
    <p:restoredTop sz="94626" autoAdjust="0"/>
  </p:normalViewPr>
  <p:slideViewPr>
    <p:cSldViewPr>
      <p:cViewPr varScale="1">
        <p:scale>
          <a:sx n="80" d="100"/>
          <a:sy n="80" d="100"/>
        </p:scale>
        <p:origin x="384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namu.wiki/w/%E8%8F%AF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namu.wiki/w/%E5%B9%B4" TargetMode="External"/><Relationship Id="rId12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namu.wiki/w/%E6%A8%A3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s://namu.wiki/w/%E8%8A%B1" TargetMode="External"/><Relationship Id="rId10" Type="http://schemas.openxmlformats.org/officeDocument/2006/relationships/image" Target="../media/image5.svg"/><Relationship Id="rId4" Type="http://schemas.openxmlformats.org/officeDocument/2006/relationships/image" Target="../media/image3.svg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flipH="1">
            <a:off x="-2156129" y="8872350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flipH="1">
            <a:off x="14791434" y="-19645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3638564" y="1849361"/>
            <a:ext cx="11152870" cy="2148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21"/>
              </a:lnSpc>
            </a:pPr>
            <a:r>
              <a:rPr lang="en-US" sz="7017" spc="84">
                <a:solidFill>
                  <a:srgbClr val="003EA8"/>
                </a:solidFill>
                <a:latin typeface="Arita Dotum Bold"/>
                <a:ea typeface="Arita Dotum Bold"/>
              </a:rPr>
              <a:t>1팀 </a:t>
            </a:r>
          </a:p>
          <a:p>
            <a:pPr algn="ctr">
              <a:lnSpc>
                <a:spcPts val="8421"/>
              </a:lnSpc>
            </a:pPr>
            <a:r>
              <a:rPr lang="en-US" sz="7017" spc="84">
                <a:solidFill>
                  <a:srgbClr val="003EA8"/>
                </a:solidFill>
                <a:ea typeface="Arita Dotum Bold"/>
              </a:rPr>
              <a:t>프로젝트 제안서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775300" y="4162537"/>
            <a:ext cx="6737399" cy="1619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spc="42" dirty="0" err="1">
                <a:solidFill>
                  <a:srgbClr val="003EA8"/>
                </a:solidFill>
                <a:latin typeface="Arita Dotum Bold"/>
                <a:ea typeface="Arita Dotum Bold"/>
              </a:rPr>
              <a:t>화양연화</a:t>
            </a:r>
            <a:r>
              <a:rPr lang="en-US" sz="3500" spc="42" dirty="0">
                <a:solidFill>
                  <a:srgbClr val="003EA8"/>
                </a:solidFill>
                <a:latin typeface="Arita Dotum Bold"/>
                <a:ea typeface="Arita Dotum Bold"/>
              </a:rPr>
              <a:t>(</a:t>
            </a:r>
            <a:r>
              <a:rPr lang="en-US" sz="3500" b="1" i="1" u="sng" spc="42" dirty="0" err="1">
                <a:solidFill>
                  <a:srgbClr val="003EA8"/>
                </a:solidFill>
                <a:latin typeface="+mj-lt"/>
                <a:ea typeface="Arita Dotum Bold"/>
                <a:hlinkClick r:id="rId5" tooltip="https://namu.wiki/w/%E8%8A%B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花</a:t>
            </a:r>
            <a:r>
              <a:rPr lang="en-US" sz="3500" b="1" i="1" u="sng" spc="42" dirty="0" err="1">
                <a:solidFill>
                  <a:srgbClr val="003EA8"/>
                </a:solidFill>
                <a:latin typeface="+mj-lt"/>
                <a:ea typeface="Arita Dotum Bold"/>
                <a:hlinkClick r:id="rId6" tooltip="https://namu.wiki/w/%E6%A8%A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樣</a:t>
            </a:r>
            <a:r>
              <a:rPr lang="en-US" sz="3500" b="1" i="1" u="sng" spc="42" dirty="0" err="1">
                <a:solidFill>
                  <a:srgbClr val="003EA8"/>
                </a:solidFill>
                <a:latin typeface="+mj-lt"/>
                <a:ea typeface="Arita Dotum Bold"/>
                <a:hlinkClick r:id="rId7" tooltip="https://namu.wiki/w/%E5%B9%B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年</a:t>
            </a:r>
            <a:r>
              <a:rPr lang="en-US" sz="3500" b="1" i="1" u="sng" spc="42" dirty="0" err="1">
                <a:solidFill>
                  <a:srgbClr val="003EA8"/>
                </a:solidFill>
                <a:latin typeface="+mj-lt"/>
                <a:ea typeface="Arita Dotum Bold"/>
                <a:hlinkClick r:id="rId8" tooltip="https://namu.wiki/w/%E8%8F%AF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華</a:t>
            </a:r>
            <a:r>
              <a:rPr lang="en-US" sz="3500" spc="42" dirty="0">
                <a:solidFill>
                  <a:srgbClr val="003EA8"/>
                </a:solidFill>
                <a:latin typeface="Arita Dotum Bold"/>
                <a:ea typeface="Arita Dotum Bold"/>
              </a:rPr>
              <a:t>): </a:t>
            </a:r>
            <a:r>
              <a:rPr lang="en-US" sz="3500" spc="42" dirty="0" err="1">
                <a:solidFill>
                  <a:srgbClr val="003EA8"/>
                </a:solidFill>
                <a:latin typeface="Arita Dotum Bold"/>
                <a:ea typeface="Arita Dotum Bold"/>
              </a:rPr>
              <a:t>건대</a:t>
            </a:r>
            <a:r>
              <a:rPr lang="en-US" sz="3500" spc="42" dirty="0">
                <a:solidFill>
                  <a:srgbClr val="003EA8"/>
                </a:solidFill>
                <a:latin typeface="Arita Dotum Bold"/>
                <a:ea typeface="Arita Dotum Bold"/>
              </a:rPr>
              <a:t> </a:t>
            </a:r>
            <a:r>
              <a:rPr lang="en-US" sz="3500" spc="42" dirty="0" err="1">
                <a:solidFill>
                  <a:srgbClr val="003EA8"/>
                </a:solidFill>
                <a:latin typeface="Arita Dotum Bold"/>
                <a:ea typeface="Arita Dotum Bold"/>
              </a:rPr>
              <a:t>주변</a:t>
            </a:r>
            <a:r>
              <a:rPr lang="en-US" sz="3500" spc="42" dirty="0">
                <a:solidFill>
                  <a:srgbClr val="003EA8"/>
                </a:solidFill>
                <a:latin typeface="Arita Dotum Bold"/>
                <a:ea typeface="Arita Dotum Bold"/>
              </a:rPr>
              <a:t> </a:t>
            </a:r>
            <a:r>
              <a:rPr lang="en-US" sz="3500" spc="42" dirty="0" err="1">
                <a:solidFill>
                  <a:srgbClr val="003EA8"/>
                </a:solidFill>
                <a:latin typeface="Arita Dotum Bold"/>
                <a:ea typeface="Arita Dotum Bold"/>
              </a:rPr>
              <a:t>장소</a:t>
            </a:r>
            <a:r>
              <a:rPr lang="en-US" sz="3500" spc="42" dirty="0">
                <a:solidFill>
                  <a:srgbClr val="003EA8"/>
                </a:solidFill>
                <a:latin typeface="Arita Dotum Bold"/>
                <a:ea typeface="Arita Dotum Bold"/>
              </a:rPr>
              <a:t> </a:t>
            </a:r>
            <a:r>
              <a:rPr lang="en-US" sz="3500" spc="42" dirty="0" err="1">
                <a:solidFill>
                  <a:srgbClr val="003EA8"/>
                </a:solidFill>
                <a:latin typeface="Arita Dotum Bold"/>
                <a:ea typeface="Arita Dotum Bold"/>
              </a:rPr>
              <a:t>추천</a:t>
            </a:r>
            <a:r>
              <a:rPr lang="en-US" sz="3500" spc="42" dirty="0">
                <a:solidFill>
                  <a:srgbClr val="003EA8"/>
                </a:solidFill>
                <a:latin typeface="Arita Dotum Bold"/>
                <a:ea typeface="Arita Dotum Bold"/>
              </a:rPr>
              <a:t> </a:t>
            </a:r>
            <a:r>
              <a:rPr lang="en-US" sz="3500" spc="42" dirty="0" err="1">
                <a:solidFill>
                  <a:srgbClr val="003EA8"/>
                </a:solidFill>
                <a:latin typeface="Arita Dotum Bold"/>
                <a:ea typeface="Arita Dotum Bold"/>
              </a:rPr>
              <a:t>서비스</a:t>
            </a:r>
            <a:endParaRPr lang="en-US" sz="3500" spc="42" dirty="0">
              <a:solidFill>
                <a:srgbClr val="003EA8"/>
              </a:solidFill>
              <a:latin typeface="Arita Dotum Bold"/>
              <a:ea typeface="Arita Dotum Bold"/>
            </a:endParaRPr>
          </a:p>
          <a:p>
            <a:pPr algn="ctr">
              <a:lnSpc>
                <a:spcPts val="4200"/>
              </a:lnSpc>
            </a:pPr>
            <a:endParaRPr lang="en-US" sz="3500" spc="42" dirty="0">
              <a:solidFill>
                <a:srgbClr val="003EA8"/>
              </a:solidFill>
              <a:latin typeface="Arita Dotum Bold"/>
              <a:ea typeface="Arita Dotum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3750321" y="5707738"/>
            <a:ext cx="4791997" cy="4775719"/>
            <a:chOff x="0" y="0"/>
            <a:chExt cx="6389330" cy="6367625"/>
          </a:xfrm>
        </p:grpSpPr>
        <p:sp>
          <p:nvSpPr>
            <p:cNvPr id="8" name="Freeform 8"/>
            <p:cNvSpPr/>
            <p:nvPr/>
          </p:nvSpPr>
          <p:spPr>
            <a:xfrm>
              <a:off x="0" y="338421"/>
              <a:ext cx="6389330" cy="6029204"/>
            </a:xfrm>
            <a:custGeom>
              <a:avLst/>
              <a:gdLst/>
              <a:ahLst/>
              <a:cxnLst/>
              <a:rect l="l" t="t" r="r" b="b"/>
              <a:pathLst>
                <a:path w="6389330" h="6029204">
                  <a:moveTo>
                    <a:pt x="0" y="0"/>
                  </a:moveTo>
                  <a:lnTo>
                    <a:pt x="6389330" y="0"/>
                  </a:lnTo>
                  <a:lnTo>
                    <a:pt x="6389330" y="6029204"/>
                  </a:lnTo>
                  <a:lnTo>
                    <a:pt x="0" y="6029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 rot="-203414">
              <a:off x="1228888" y="24588"/>
              <a:ext cx="868401" cy="1245020"/>
            </a:xfrm>
            <a:custGeom>
              <a:avLst/>
              <a:gdLst/>
              <a:ahLst/>
              <a:cxnLst/>
              <a:rect l="l" t="t" r="r" b="b"/>
              <a:pathLst>
                <a:path w="868401" h="1245020">
                  <a:moveTo>
                    <a:pt x="0" y="0"/>
                  </a:moveTo>
                  <a:lnTo>
                    <a:pt x="868401" y="0"/>
                  </a:lnTo>
                  <a:lnTo>
                    <a:pt x="868401" y="1245019"/>
                  </a:lnTo>
                  <a:lnTo>
                    <a:pt x="0" y="1245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604973" y="1907038"/>
          <a:ext cx="15274471" cy="7718876"/>
        </p:xfrm>
        <a:graphic>
          <a:graphicData uri="http://schemas.openxmlformats.org/drawingml/2006/table">
            <a:tbl>
              <a:tblPr/>
              <a:tblGrid>
                <a:gridCol w="52223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45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67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84971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3EA8"/>
                          </a:solidFill>
                          <a:ea typeface="Arita Dotum Bold"/>
                        </a:rPr>
                        <a:t>장소 추가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3EA8"/>
                          </a:solidFill>
                          <a:ea typeface="Arita Dotum Bold"/>
                        </a:rPr>
                        <a:t>시설 검색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3EA8"/>
                          </a:solidFill>
                          <a:ea typeface="Arita Dotum Bold"/>
                        </a:rPr>
                        <a:t>친구 추가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3905">
                <a:tc>
                  <a:txBody>
                    <a:bodyPr/>
                    <a:lstStyle/>
                    <a:p>
                      <a:pPr marL="474979" lvl="1" indent="-237490" algn="l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Arita Dotum Medium"/>
                          <a:ea typeface="Arita Dotum Medium"/>
                        </a:rPr>
                        <a:t>사용자가 직접 장소를 추가하기 때문에 개발 단계에서 방대한 양의 정보가 필요 없다.</a:t>
                      </a:r>
                      <a:endParaRPr lang="en-US" sz="1100"/>
                    </a:p>
                    <a:p>
                      <a:pPr algn="l">
                        <a:lnSpc>
                          <a:spcPts val="3079"/>
                        </a:lnSpc>
                      </a:pPr>
                      <a:endParaRPr lang="en-US" sz="1100"/>
                    </a:p>
                    <a:p>
                      <a:pPr marL="474979" lvl="1" indent="-237490" algn="l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지도상에 검색되지 않는 장소도 직접 추가하기 때문에 정확한 정보를 제공할 수 있다.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74979" lvl="1" indent="-237490" algn="l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선호도가 높은 장소를 쉽게 찾을수 있어서 편리성이 좋다.</a:t>
                      </a:r>
                      <a:endParaRPr lang="en-US" sz="1100"/>
                    </a:p>
                    <a:p>
                      <a:pPr algn="l">
                        <a:lnSpc>
                          <a:spcPts val="3079"/>
                        </a:lnSpc>
                      </a:pPr>
                      <a:endParaRPr lang="en-US" sz="1100"/>
                    </a:p>
                    <a:p>
                      <a:pPr marL="474979" lvl="1" indent="-237490" algn="l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Arita Dotum Medium"/>
                          <a:ea typeface="Arita Dotum Medium"/>
                        </a:rPr>
                        <a:t>관리자에게 승인받은 정보들을 바탕으로 검색가능한 정보이기 때문에 신뢰도가 높다.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74979" lvl="1" indent="-237490" algn="l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맛집이나 놀이 시설은 즉흥적으로 찾는 경우가 많은데 직접적인 소통없이 친구의 추천을 바탕으로 원하는 장소를 찾을 수 있다. </a:t>
                      </a:r>
                      <a:endParaRPr lang="en-US" sz="1100"/>
                    </a:p>
                    <a:p>
                      <a:pPr algn="l">
                        <a:lnSpc>
                          <a:spcPts val="307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3079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Freeform 4"/>
          <p:cNvSpPr/>
          <p:nvPr/>
        </p:nvSpPr>
        <p:spPr>
          <a:xfrm rot="-1891859">
            <a:off x="-349313" y="346782"/>
            <a:ext cx="2756025" cy="866895"/>
          </a:xfrm>
          <a:custGeom>
            <a:avLst/>
            <a:gdLst/>
            <a:ahLst/>
            <a:cxnLst/>
            <a:rect l="l" t="t" r="r" b="b"/>
            <a:pathLst>
              <a:path w="2756025" h="866895">
                <a:moveTo>
                  <a:pt x="0" y="0"/>
                </a:moveTo>
                <a:lnTo>
                  <a:pt x="2756026" y="0"/>
                </a:lnTo>
                <a:lnTo>
                  <a:pt x="2756026" y="866896"/>
                </a:lnTo>
                <a:lnTo>
                  <a:pt x="0" y="8668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rot="-278358">
            <a:off x="15501431" y="8935759"/>
            <a:ext cx="2756025" cy="866895"/>
          </a:xfrm>
          <a:custGeom>
            <a:avLst/>
            <a:gdLst/>
            <a:ahLst/>
            <a:cxnLst/>
            <a:rect l="l" t="t" r="r" b="b"/>
            <a:pathLst>
              <a:path w="2756025" h="866895">
                <a:moveTo>
                  <a:pt x="0" y="0"/>
                </a:moveTo>
                <a:lnTo>
                  <a:pt x="2756025" y="0"/>
                </a:lnTo>
                <a:lnTo>
                  <a:pt x="2756025" y="866895"/>
                </a:lnTo>
                <a:lnTo>
                  <a:pt x="0" y="8668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2462188" y="8728374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5384196" y="-309867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4372877" y="6703"/>
            <a:ext cx="9009410" cy="1907038"/>
            <a:chOff x="0" y="0"/>
            <a:chExt cx="3286657" cy="6956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908417" y="320452"/>
            <a:ext cx="9006706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ea typeface="Arita Dotum Bold"/>
              </a:rPr>
              <a:t>기능별 기대 효과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-1891859">
            <a:off x="-349313" y="346782"/>
            <a:ext cx="2756025" cy="866895"/>
          </a:xfrm>
          <a:custGeom>
            <a:avLst/>
            <a:gdLst/>
            <a:ahLst/>
            <a:cxnLst/>
            <a:rect l="l" t="t" r="r" b="b"/>
            <a:pathLst>
              <a:path w="2756025" h="866895">
                <a:moveTo>
                  <a:pt x="0" y="0"/>
                </a:moveTo>
                <a:lnTo>
                  <a:pt x="2756026" y="0"/>
                </a:lnTo>
                <a:lnTo>
                  <a:pt x="2756026" y="866896"/>
                </a:lnTo>
                <a:lnTo>
                  <a:pt x="0" y="8668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rot="-278358">
            <a:off x="15501431" y="8935759"/>
            <a:ext cx="2756025" cy="866895"/>
          </a:xfrm>
          <a:custGeom>
            <a:avLst/>
            <a:gdLst/>
            <a:ahLst/>
            <a:cxnLst/>
            <a:rect l="l" t="t" r="r" b="b"/>
            <a:pathLst>
              <a:path w="2756025" h="866895">
                <a:moveTo>
                  <a:pt x="0" y="0"/>
                </a:moveTo>
                <a:lnTo>
                  <a:pt x="2756025" y="0"/>
                </a:lnTo>
                <a:lnTo>
                  <a:pt x="2756025" y="866895"/>
                </a:lnTo>
                <a:lnTo>
                  <a:pt x="0" y="8668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2462188" y="8728374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5384196" y="-309867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4372877" y="6703"/>
            <a:ext cx="9009410" cy="1907038"/>
            <a:chOff x="0" y="0"/>
            <a:chExt cx="3286657" cy="69569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81103" y="2660302"/>
            <a:ext cx="17358688" cy="7018571"/>
            <a:chOff x="0" y="0"/>
            <a:chExt cx="6332496" cy="256039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32496" cy="2560394"/>
            </a:xfrm>
            <a:custGeom>
              <a:avLst/>
              <a:gdLst/>
              <a:ahLst/>
              <a:cxnLst/>
              <a:rect l="l" t="t" r="r" b="b"/>
              <a:pathLst>
                <a:path w="6332496" h="2560394">
                  <a:moveTo>
                    <a:pt x="0" y="0"/>
                  </a:moveTo>
                  <a:lnTo>
                    <a:pt x="6332496" y="0"/>
                  </a:lnTo>
                  <a:lnTo>
                    <a:pt x="6332496" y="2560394"/>
                  </a:lnTo>
                  <a:lnTo>
                    <a:pt x="0" y="25603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 rot="5400000">
            <a:off x="7903912" y="5059878"/>
            <a:ext cx="1402152" cy="140215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3EA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74625"/>
              <a:ext cx="7112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101635" y="333375"/>
            <a:ext cx="9006706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ea typeface="Arita Dotum Bold"/>
              </a:rPr>
              <a:t>피드백 반영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29214" y="2803894"/>
            <a:ext cx="7214986" cy="821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57"/>
              </a:lnSpc>
              <a:spcBef>
                <a:spcPct val="0"/>
              </a:spcBef>
            </a:pPr>
            <a:r>
              <a:rPr lang="en-US" sz="5043">
                <a:solidFill>
                  <a:srgbClr val="003EA8"/>
                </a:solidFill>
                <a:latin typeface="Arita Dotum Bold"/>
                <a:ea typeface="Arita Dotum Bold"/>
              </a:rPr>
              <a:t>후기 UI 구체화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48412" y="3996674"/>
            <a:ext cx="14231032" cy="81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1475247" y="4370102"/>
            <a:ext cx="14350565" cy="43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4"/>
              </a:lnSpc>
              <a:spcBef>
                <a:spcPct val="0"/>
              </a:spcBef>
            </a:pPr>
            <a:r>
              <a:rPr lang="en-US" sz="2734">
                <a:solidFill>
                  <a:srgbClr val="000000"/>
                </a:solidFill>
                <a:latin typeface="Arita Dotum Medium"/>
                <a:ea typeface="Arita Dotum Medium"/>
              </a:rPr>
              <a:t>장소에 대한 후기가 어떻게 출력되는지 제안서에 UI상으로 표현이 되지 않음.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-703689" y="3298594"/>
            <a:ext cx="7214986" cy="821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57"/>
              </a:lnSpc>
              <a:spcBef>
                <a:spcPct val="0"/>
              </a:spcBef>
            </a:pPr>
            <a:r>
              <a:rPr lang="en-US" sz="5043">
                <a:solidFill>
                  <a:srgbClr val="003EA8"/>
                </a:solidFill>
                <a:latin typeface="Arita Dotum Bold"/>
              </a:rPr>
              <a:t>FeedBack1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16393" y="7588240"/>
            <a:ext cx="14777192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3EA8"/>
                </a:solidFill>
                <a:ea typeface="Jeju Hallasan"/>
              </a:rPr>
              <a:t>특정 장소에 대한 정보를 설명하는 블록들을 만들어서 클릭 순으로 나열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3EA8"/>
                </a:solidFill>
                <a:ea typeface="Jeju Hallasan"/>
              </a:rPr>
              <a:t>추가적으로 장소에 대한 잘못된 정보에 대해서 확인 할 수 있는 블록도 추가할 예정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3EA8"/>
                </a:solidFill>
                <a:ea typeface="Jeju Hallasan"/>
              </a:rPr>
              <a:t>블록 하단에 사용자의 상세후기를 확인 할 수 있도록 할 예정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57204"/>
            <a:ext cx="9009410" cy="1907038"/>
            <a:chOff x="0" y="0"/>
            <a:chExt cx="328665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904709" y="915398"/>
            <a:ext cx="704908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후기 UI 추가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98238" y="2619997"/>
            <a:ext cx="17358688" cy="7018571"/>
            <a:chOff x="0" y="0"/>
            <a:chExt cx="6332496" cy="256039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32496" cy="2560394"/>
            </a:xfrm>
            <a:custGeom>
              <a:avLst/>
              <a:gdLst/>
              <a:ahLst/>
              <a:cxnLst/>
              <a:rect l="l" t="t" r="r" b="b"/>
              <a:pathLst>
                <a:path w="6332496" h="2560394">
                  <a:moveTo>
                    <a:pt x="0" y="0"/>
                  </a:moveTo>
                  <a:lnTo>
                    <a:pt x="6332496" y="0"/>
                  </a:lnTo>
                  <a:lnTo>
                    <a:pt x="6332496" y="2560394"/>
                  </a:lnTo>
                  <a:lnTo>
                    <a:pt x="0" y="25603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10696715" y="2861044"/>
            <a:ext cx="6702698" cy="4631946"/>
          </a:xfrm>
          <a:custGeom>
            <a:avLst/>
            <a:gdLst/>
            <a:ahLst/>
            <a:cxnLst/>
            <a:rect l="l" t="t" r="r" b="b"/>
            <a:pathLst>
              <a:path w="6702698" h="4631946">
                <a:moveTo>
                  <a:pt x="0" y="0"/>
                </a:moveTo>
                <a:lnTo>
                  <a:pt x="6702698" y="0"/>
                </a:lnTo>
                <a:lnTo>
                  <a:pt x="6702698" y="4631946"/>
                </a:lnTo>
                <a:lnTo>
                  <a:pt x="0" y="46319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325985" y="6648440"/>
            <a:ext cx="4643294" cy="163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ea typeface="Arita Dotum Medium"/>
              </a:rPr>
              <a:t>잘못된 정보임을 나타내는 블록</a:t>
            </a:r>
          </a:p>
        </p:txBody>
      </p:sp>
      <p:sp>
        <p:nvSpPr>
          <p:cNvPr id="10" name="AutoShape 10"/>
          <p:cNvSpPr/>
          <p:nvPr/>
        </p:nvSpPr>
        <p:spPr>
          <a:xfrm flipH="1">
            <a:off x="6418404" y="3782157"/>
            <a:ext cx="4761669" cy="1144392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1325985" y="4081998"/>
            <a:ext cx="4643294" cy="163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ea typeface="Arita Dotum Medium"/>
              </a:rPr>
              <a:t>후기를 간략하게 참여 순으로 나열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1180072" y="7574238"/>
            <a:ext cx="5658060" cy="619235"/>
            <a:chOff x="0" y="0"/>
            <a:chExt cx="3286657" cy="3597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286657" cy="359701"/>
            </a:xfrm>
            <a:custGeom>
              <a:avLst/>
              <a:gdLst/>
              <a:ahLst/>
              <a:cxnLst/>
              <a:rect l="l" t="t" r="r" b="b"/>
              <a:pathLst>
                <a:path w="3286657" h="359701">
                  <a:moveTo>
                    <a:pt x="0" y="0"/>
                  </a:moveTo>
                  <a:lnTo>
                    <a:pt x="3286657" y="0"/>
                  </a:lnTo>
                  <a:lnTo>
                    <a:pt x="3286657" y="359701"/>
                  </a:lnTo>
                  <a:lnTo>
                    <a:pt x="0" y="359701"/>
                  </a:lnTo>
                  <a:close/>
                </a:path>
              </a:pathLst>
            </a:custGeom>
            <a:solidFill>
              <a:srgbClr val="ABE0DA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617337" y="7615150"/>
            <a:ext cx="6783531" cy="499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7"/>
              </a:lnSpc>
              <a:spcBef>
                <a:spcPct val="0"/>
              </a:spcBef>
            </a:pPr>
            <a:r>
              <a:rPr lang="en-US" sz="3051">
                <a:solidFill>
                  <a:srgbClr val="000000"/>
                </a:solidFill>
                <a:latin typeface="Arita Dotum Medium"/>
                <a:ea typeface="Arita Dotum Medium"/>
              </a:rPr>
              <a:t>“장소가 존재하지 않아요”   0</a:t>
            </a:r>
          </a:p>
        </p:txBody>
      </p:sp>
      <p:sp>
        <p:nvSpPr>
          <p:cNvPr id="15" name="AutoShape 15"/>
          <p:cNvSpPr/>
          <p:nvPr/>
        </p:nvSpPr>
        <p:spPr>
          <a:xfrm flipH="1" flipV="1">
            <a:off x="6825704" y="7714520"/>
            <a:ext cx="5181010" cy="169335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-1891859">
            <a:off x="-349313" y="346782"/>
            <a:ext cx="2756025" cy="866895"/>
          </a:xfrm>
          <a:custGeom>
            <a:avLst/>
            <a:gdLst/>
            <a:ahLst/>
            <a:cxnLst/>
            <a:rect l="l" t="t" r="r" b="b"/>
            <a:pathLst>
              <a:path w="2756025" h="866895">
                <a:moveTo>
                  <a:pt x="0" y="0"/>
                </a:moveTo>
                <a:lnTo>
                  <a:pt x="2756026" y="0"/>
                </a:lnTo>
                <a:lnTo>
                  <a:pt x="2756026" y="866896"/>
                </a:lnTo>
                <a:lnTo>
                  <a:pt x="0" y="8668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rot="-278358">
            <a:off x="15501431" y="8935759"/>
            <a:ext cx="2756025" cy="866895"/>
          </a:xfrm>
          <a:custGeom>
            <a:avLst/>
            <a:gdLst/>
            <a:ahLst/>
            <a:cxnLst/>
            <a:rect l="l" t="t" r="r" b="b"/>
            <a:pathLst>
              <a:path w="2756025" h="866895">
                <a:moveTo>
                  <a:pt x="0" y="0"/>
                </a:moveTo>
                <a:lnTo>
                  <a:pt x="2756025" y="0"/>
                </a:lnTo>
                <a:lnTo>
                  <a:pt x="2756025" y="866895"/>
                </a:lnTo>
                <a:lnTo>
                  <a:pt x="0" y="8668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2462188" y="8728374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5384196" y="-309867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4372877" y="6703"/>
            <a:ext cx="9009410" cy="1907038"/>
            <a:chOff x="0" y="0"/>
            <a:chExt cx="3286657" cy="69569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101635" y="333375"/>
            <a:ext cx="9006706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ea typeface="Arita Dotum Bold"/>
              </a:rPr>
              <a:t>피드백 반영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381103" y="1932791"/>
            <a:ext cx="17358688" cy="7746081"/>
            <a:chOff x="0" y="0"/>
            <a:chExt cx="6332496" cy="282579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32496" cy="2825791"/>
            </a:xfrm>
            <a:custGeom>
              <a:avLst/>
              <a:gdLst/>
              <a:ahLst/>
              <a:cxnLst/>
              <a:rect l="l" t="t" r="r" b="b"/>
              <a:pathLst>
                <a:path w="6332496" h="2825791">
                  <a:moveTo>
                    <a:pt x="0" y="0"/>
                  </a:moveTo>
                  <a:lnTo>
                    <a:pt x="6332496" y="0"/>
                  </a:lnTo>
                  <a:lnTo>
                    <a:pt x="6332496" y="2825791"/>
                  </a:lnTo>
                  <a:lnTo>
                    <a:pt x="0" y="28257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270089" y="2195249"/>
            <a:ext cx="7214986" cy="821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57"/>
              </a:lnSpc>
              <a:spcBef>
                <a:spcPct val="0"/>
              </a:spcBef>
            </a:pPr>
            <a:r>
              <a:rPr lang="en-US" sz="5043">
                <a:solidFill>
                  <a:srgbClr val="003EA8"/>
                </a:solidFill>
                <a:ea typeface="Arita Dotum Bold"/>
              </a:rPr>
              <a:t>관리자 시스템 구체화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-703689" y="2195249"/>
            <a:ext cx="7214986" cy="821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57"/>
              </a:lnSpc>
              <a:spcBef>
                <a:spcPct val="0"/>
              </a:spcBef>
            </a:pPr>
            <a:r>
              <a:rPr lang="en-US" sz="5043">
                <a:solidFill>
                  <a:srgbClr val="003EA8"/>
                </a:solidFill>
                <a:latin typeface="Arita Dotum Bold"/>
              </a:rPr>
              <a:t>FeedBack2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29706" y="3265746"/>
            <a:ext cx="14350565" cy="884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4"/>
              </a:lnSpc>
              <a:spcBef>
                <a:spcPct val="0"/>
              </a:spcBef>
            </a:pPr>
            <a:r>
              <a:rPr lang="en-US" sz="2734">
                <a:solidFill>
                  <a:srgbClr val="000000"/>
                </a:solidFill>
                <a:latin typeface="Arita Dotum Medium"/>
                <a:ea typeface="Arita Dotum Medium"/>
              </a:rPr>
              <a:t>관리자의 승인을 통해 장소가 추가되면 너무 오래 걸리므로 사람들의 후기와 신고를 통해서 허위 정보를 삭제하는 것이 좋을 것 같다.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29706" y="4464970"/>
            <a:ext cx="14350565" cy="884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4"/>
              </a:lnSpc>
              <a:spcBef>
                <a:spcPct val="0"/>
              </a:spcBef>
            </a:pPr>
            <a:r>
              <a:rPr lang="en-US" sz="2734">
                <a:solidFill>
                  <a:srgbClr val="000000"/>
                </a:solidFill>
                <a:latin typeface="Arita Dotum Medium"/>
                <a:ea typeface="Arita Dotum Medium"/>
              </a:rPr>
              <a:t>사용자가 직접 방문한 경우를 인증하여 리뷰를 작성할 수 있다면 광고성 리뷰나 허위 리뷰들이 많아지는 것을 방지할 수 있을 것 같다. </a:t>
            </a:r>
          </a:p>
        </p:txBody>
      </p:sp>
      <p:grpSp>
        <p:nvGrpSpPr>
          <p:cNvPr id="16" name="Group 16"/>
          <p:cNvGrpSpPr/>
          <p:nvPr/>
        </p:nvGrpSpPr>
        <p:grpSpPr>
          <a:xfrm rot="5400000">
            <a:off x="8176506" y="5521319"/>
            <a:ext cx="1402152" cy="140215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3EA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74625"/>
              <a:ext cx="7112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488986" y="7233338"/>
            <a:ext cx="1477719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3EA8"/>
                </a:solidFill>
                <a:ea typeface="Jeju Hallasan"/>
              </a:rPr>
              <a:t>장소를</a:t>
            </a:r>
            <a:r>
              <a:rPr lang="en-US" sz="3000" dirty="0">
                <a:solidFill>
                  <a:srgbClr val="003EA8"/>
                </a:solidFill>
                <a:ea typeface="Jeju Hallasan"/>
              </a:rPr>
              <a:t> </a:t>
            </a:r>
            <a:r>
              <a:rPr lang="en-US" sz="3000" dirty="0" err="1">
                <a:solidFill>
                  <a:srgbClr val="003EA8"/>
                </a:solidFill>
                <a:ea typeface="Jeju Hallasan"/>
              </a:rPr>
              <a:t>추가할때</a:t>
            </a:r>
            <a:r>
              <a:rPr lang="en-US" sz="3000" dirty="0">
                <a:solidFill>
                  <a:srgbClr val="003EA8"/>
                </a:solidFill>
                <a:ea typeface="Jeju Hallasan"/>
              </a:rPr>
              <a:t> </a:t>
            </a:r>
            <a:r>
              <a:rPr lang="en-US" sz="3000" dirty="0" err="1">
                <a:solidFill>
                  <a:srgbClr val="003EA8"/>
                </a:solidFill>
                <a:ea typeface="Jeju Hallasan"/>
              </a:rPr>
              <a:t>이용자로부터</a:t>
            </a:r>
            <a:r>
              <a:rPr lang="en-US" sz="3000" dirty="0">
                <a:solidFill>
                  <a:srgbClr val="003EA8"/>
                </a:solidFill>
                <a:ea typeface="Jeju Hallasan"/>
              </a:rPr>
              <a:t> </a:t>
            </a:r>
            <a:r>
              <a:rPr lang="en-US" sz="3000" dirty="0" err="1">
                <a:solidFill>
                  <a:srgbClr val="003EA8"/>
                </a:solidFill>
                <a:ea typeface="Jeju Hallasan"/>
              </a:rPr>
              <a:t>사진을</a:t>
            </a:r>
            <a:r>
              <a:rPr lang="en-US" sz="3000" dirty="0">
                <a:solidFill>
                  <a:srgbClr val="003EA8"/>
                </a:solidFill>
                <a:ea typeface="Jeju Hallasan"/>
              </a:rPr>
              <a:t> </a:t>
            </a:r>
            <a:r>
              <a:rPr lang="en-US" sz="3000" dirty="0" err="1">
                <a:solidFill>
                  <a:srgbClr val="003EA8"/>
                </a:solidFill>
                <a:ea typeface="Jeju Hallasan"/>
              </a:rPr>
              <a:t>받아서</a:t>
            </a:r>
            <a:r>
              <a:rPr lang="en-US" sz="3000" dirty="0">
                <a:solidFill>
                  <a:srgbClr val="003EA8"/>
                </a:solidFill>
                <a:ea typeface="Jeju Hallasan"/>
              </a:rPr>
              <a:t> </a:t>
            </a:r>
            <a:r>
              <a:rPr lang="en-US" sz="3000" dirty="0" err="1">
                <a:solidFill>
                  <a:srgbClr val="003EA8"/>
                </a:solidFill>
                <a:ea typeface="Jeju Hallasan"/>
              </a:rPr>
              <a:t>실제</a:t>
            </a:r>
            <a:r>
              <a:rPr lang="en-US" sz="3000" dirty="0">
                <a:solidFill>
                  <a:srgbClr val="003EA8"/>
                </a:solidFill>
                <a:ea typeface="Jeju Hallasan"/>
              </a:rPr>
              <a:t> </a:t>
            </a:r>
            <a:r>
              <a:rPr lang="en-US" sz="3000" dirty="0" err="1">
                <a:solidFill>
                  <a:srgbClr val="003EA8"/>
                </a:solidFill>
                <a:ea typeface="Jeju Hallasan"/>
              </a:rPr>
              <a:t>있는</a:t>
            </a:r>
            <a:r>
              <a:rPr lang="en-US" sz="3000" dirty="0">
                <a:solidFill>
                  <a:srgbClr val="003EA8"/>
                </a:solidFill>
                <a:ea typeface="Jeju Hallasan"/>
              </a:rPr>
              <a:t> </a:t>
            </a:r>
            <a:r>
              <a:rPr lang="en-US" sz="3000" dirty="0" err="1">
                <a:solidFill>
                  <a:srgbClr val="003EA8"/>
                </a:solidFill>
                <a:ea typeface="Jeju Hallasan"/>
              </a:rPr>
              <a:t>장소인지</a:t>
            </a:r>
            <a:r>
              <a:rPr lang="en-US" sz="3000" dirty="0">
                <a:solidFill>
                  <a:srgbClr val="003EA8"/>
                </a:solidFill>
                <a:ea typeface="Jeju Hallasan"/>
              </a:rPr>
              <a:t> </a:t>
            </a:r>
            <a:r>
              <a:rPr lang="en-US" sz="3000" dirty="0" err="1">
                <a:solidFill>
                  <a:srgbClr val="003EA8"/>
                </a:solidFill>
                <a:ea typeface="Jeju Hallasan"/>
              </a:rPr>
              <a:t>확인</a:t>
            </a:r>
            <a:r>
              <a:rPr lang="en-US" sz="3000" dirty="0">
                <a:solidFill>
                  <a:srgbClr val="003EA8"/>
                </a:solidFill>
                <a:ea typeface="Jeju Hallasan"/>
              </a:rPr>
              <a:t> </a:t>
            </a:r>
            <a:r>
              <a:rPr lang="en-US" sz="3000" dirty="0" err="1">
                <a:solidFill>
                  <a:srgbClr val="003EA8"/>
                </a:solidFill>
                <a:ea typeface="Jeju Hallasan"/>
              </a:rPr>
              <a:t>후</a:t>
            </a:r>
            <a:r>
              <a:rPr lang="en-US" sz="3000" dirty="0">
                <a:solidFill>
                  <a:srgbClr val="003EA8"/>
                </a:solidFill>
                <a:ea typeface="Jeju Hallasan"/>
              </a:rPr>
              <a:t> </a:t>
            </a:r>
            <a:r>
              <a:rPr lang="en-US" sz="3000" dirty="0" err="1">
                <a:solidFill>
                  <a:srgbClr val="003EA8"/>
                </a:solidFill>
                <a:ea typeface="Jeju Hallasan"/>
              </a:rPr>
              <a:t>승인할</a:t>
            </a:r>
            <a:r>
              <a:rPr lang="en-US" sz="3000" dirty="0">
                <a:solidFill>
                  <a:srgbClr val="003EA8"/>
                </a:solidFill>
                <a:ea typeface="Jeju Hallasan"/>
              </a:rPr>
              <a:t> </a:t>
            </a:r>
            <a:r>
              <a:rPr lang="en-US" sz="3000" dirty="0" err="1">
                <a:solidFill>
                  <a:srgbClr val="003EA8"/>
                </a:solidFill>
                <a:ea typeface="Jeju Hallasan"/>
              </a:rPr>
              <a:t>예정</a:t>
            </a:r>
            <a:endParaRPr lang="en-US" sz="3000" dirty="0">
              <a:solidFill>
                <a:srgbClr val="003EA8"/>
              </a:solidFill>
              <a:ea typeface="Jeju Hallasan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513633" y="8052282"/>
            <a:ext cx="1477719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3EA8"/>
                </a:solidFill>
                <a:ea typeface="Jeju Hallasan"/>
              </a:rPr>
              <a:t>관리자가</a:t>
            </a:r>
            <a:r>
              <a:rPr lang="en-US" sz="3000" dirty="0">
                <a:solidFill>
                  <a:srgbClr val="003EA8"/>
                </a:solidFill>
                <a:ea typeface="Jeju Hallasan"/>
              </a:rPr>
              <a:t> </a:t>
            </a:r>
            <a:r>
              <a:rPr lang="en-US" sz="3000" dirty="0" err="1">
                <a:solidFill>
                  <a:srgbClr val="003EA8"/>
                </a:solidFill>
                <a:ea typeface="Jeju Hallasan"/>
              </a:rPr>
              <a:t>직접</a:t>
            </a:r>
            <a:r>
              <a:rPr lang="en-US" sz="3000" dirty="0">
                <a:solidFill>
                  <a:srgbClr val="003EA8"/>
                </a:solidFill>
                <a:ea typeface="Jeju Hallasan"/>
              </a:rPr>
              <a:t> </a:t>
            </a:r>
            <a:r>
              <a:rPr lang="en-US" sz="3000" dirty="0" err="1">
                <a:solidFill>
                  <a:srgbClr val="003EA8"/>
                </a:solidFill>
                <a:ea typeface="Jeju Hallasan"/>
              </a:rPr>
              <a:t>일일이</a:t>
            </a:r>
            <a:r>
              <a:rPr lang="en-US" sz="3000" dirty="0">
                <a:solidFill>
                  <a:srgbClr val="003EA8"/>
                </a:solidFill>
                <a:ea typeface="Jeju Hallasan"/>
              </a:rPr>
              <a:t> </a:t>
            </a:r>
            <a:r>
              <a:rPr lang="en-US" sz="3000" dirty="0" err="1">
                <a:solidFill>
                  <a:srgbClr val="003EA8"/>
                </a:solidFill>
                <a:ea typeface="Jeju Hallasan"/>
              </a:rPr>
              <a:t>장소를</a:t>
            </a:r>
            <a:r>
              <a:rPr lang="en-US" sz="3000" dirty="0">
                <a:solidFill>
                  <a:srgbClr val="003EA8"/>
                </a:solidFill>
                <a:ea typeface="Jeju Hallasan"/>
              </a:rPr>
              <a:t> </a:t>
            </a:r>
            <a:r>
              <a:rPr lang="en-US" sz="3000" dirty="0" err="1">
                <a:solidFill>
                  <a:srgbClr val="003EA8"/>
                </a:solidFill>
                <a:ea typeface="Jeju Hallasan"/>
              </a:rPr>
              <a:t>찾아가서</a:t>
            </a:r>
            <a:r>
              <a:rPr lang="en-US" sz="3000" dirty="0">
                <a:solidFill>
                  <a:srgbClr val="003EA8"/>
                </a:solidFill>
                <a:ea typeface="Jeju Hallasan"/>
              </a:rPr>
              <a:t> </a:t>
            </a:r>
            <a:r>
              <a:rPr lang="en-US" sz="3000" dirty="0" err="1">
                <a:solidFill>
                  <a:srgbClr val="003EA8"/>
                </a:solidFill>
                <a:ea typeface="Jeju Hallasan"/>
              </a:rPr>
              <a:t>승인할</a:t>
            </a:r>
            <a:r>
              <a:rPr lang="en-US" sz="3000" dirty="0">
                <a:solidFill>
                  <a:srgbClr val="003EA8"/>
                </a:solidFill>
                <a:ea typeface="Jeju Hallasan"/>
              </a:rPr>
              <a:t> </a:t>
            </a:r>
            <a:r>
              <a:rPr lang="en-US" sz="3000" dirty="0" err="1">
                <a:solidFill>
                  <a:srgbClr val="003EA8"/>
                </a:solidFill>
                <a:ea typeface="Jeju Hallasan"/>
              </a:rPr>
              <a:t>수</a:t>
            </a:r>
            <a:r>
              <a:rPr lang="en-US" sz="3000" dirty="0">
                <a:solidFill>
                  <a:srgbClr val="003EA8"/>
                </a:solidFill>
                <a:ea typeface="Jeju Hallasan"/>
              </a:rPr>
              <a:t> </a:t>
            </a:r>
            <a:r>
              <a:rPr lang="en-US" sz="3000" dirty="0" err="1">
                <a:solidFill>
                  <a:srgbClr val="003EA8"/>
                </a:solidFill>
                <a:ea typeface="Jeju Hallasan"/>
              </a:rPr>
              <a:t>없기</a:t>
            </a:r>
            <a:r>
              <a:rPr lang="en-US" sz="3000" dirty="0">
                <a:solidFill>
                  <a:srgbClr val="003EA8"/>
                </a:solidFill>
                <a:ea typeface="Jeju Hallasan"/>
              </a:rPr>
              <a:t> </a:t>
            </a:r>
            <a:r>
              <a:rPr lang="en-US" sz="3000" dirty="0" err="1">
                <a:solidFill>
                  <a:srgbClr val="003EA8"/>
                </a:solidFill>
                <a:ea typeface="Jeju Hallasan"/>
              </a:rPr>
              <a:t>때문에</a:t>
            </a:r>
            <a:r>
              <a:rPr lang="en-US" sz="3000" dirty="0">
                <a:solidFill>
                  <a:srgbClr val="003EA8"/>
                </a:solidFill>
                <a:ea typeface="Jeju Hallasan"/>
              </a:rPr>
              <a:t> </a:t>
            </a:r>
            <a:r>
              <a:rPr lang="en-US" sz="3000" dirty="0" err="1">
                <a:solidFill>
                  <a:srgbClr val="003EA8"/>
                </a:solidFill>
                <a:ea typeface="Jeju Hallasan"/>
              </a:rPr>
              <a:t>이용자들의</a:t>
            </a:r>
            <a:r>
              <a:rPr lang="en-US" sz="3000" dirty="0">
                <a:solidFill>
                  <a:srgbClr val="003EA8"/>
                </a:solidFill>
                <a:ea typeface="Jeju Hallasan"/>
              </a:rPr>
              <a:t> </a:t>
            </a:r>
            <a:r>
              <a:rPr lang="en-US" sz="3000" dirty="0" err="1">
                <a:solidFill>
                  <a:srgbClr val="003EA8"/>
                </a:solidFill>
                <a:ea typeface="Jeju Hallasan"/>
              </a:rPr>
              <a:t>후기와</a:t>
            </a:r>
            <a:r>
              <a:rPr lang="en-US" sz="3000" dirty="0">
                <a:solidFill>
                  <a:srgbClr val="003EA8"/>
                </a:solidFill>
                <a:ea typeface="Jeju Hallasan"/>
              </a:rPr>
              <a:t> </a:t>
            </a:r>
            <a:r>
              <a:rPr lang="en-US" sz="3000" dirty="0" err="1">
                <a:solidFill>
                  <a:srgbClr val="003EA8"/>
                </a:solidFill>
                <a:ea typeface="Jeju Hallasan"/>
              </a:rPr>
              <a:t>신고를</a:t>
            </a:r>
            <a:r>
              <a:rPr lang="en-US" sz="3000" dirty="0">
                <a:solidFill>
                  <a:srgbClr val="003EA8"/>
                </a:solidFill>
                <a:ea typeface="Jeju Hallasan"/>
              </a:rPr>
              <a:t> </a:t>
            </a:r>
            <a:r>
              <a:rPr lang="en-US" sz="3000" dirty="0" err="1">
                <a:solidFill>
                  <a:srgbClr val="003EA8"/>
                </a:solidFill>
                <a:ea typeface="Jeju Hallasan"/>
              </a:rPr>
              <a:t>통해</a:t>
            </a:r>
            <a:r>
              <a:rPr lang="en-US" sz="3000" dirty="0">
                <a:solidFill>
                  <a:srgbClr val="003EA8"/>
                </a:solidFill>
                <a:ea typeface="Jeju Hallasan"/>
              </a:rPr>
              <a:t> </a:t>
            </a:r>
            <a:r>
              <a:rPr lang="en-US" sz="3000" dirty="0" err="1">
                <a:solidFill>
                  <a:srgbClr val="003EA8"/>
                </a:solidFill>
                <a:ea typeface="Jeju Hallasan"/>
              </a:rPr>
              <a:t>허위</a:t>
            </a:r>
            <a:r>
              <a:rPr lang="en-US" sz="3000" dirty="0">
                <a:solidFill>
                  <a:srgbClr val="003EA8"/>
                </a:solidFill>
                <a:ea typeface="Jeju Hallasan"/>
              </a:rPr>
              <a:t> </a:t>
            </a:r>
            <a:r>
              <a:rPr lang="en-US" sz="3000" dirty="0" err="1">
                <a:solidFill>
                  <a:srgbClr val="003EA8"/>
                </a:solidFill>
                <a:ea typeface="Jeju Hallasan"/>
              </a:rPr>
              <a:t>정보를</a:t>
            </a:r>
            <a:r>
              <a:rPr lang="en-US" sz="3000" dirty="0">
                <a:solidFill>
                  <a:srgbClr val="003EA8"/>
                </a:solidFill>
                <a:ea typeface="Jeju Hallasan"/>
              </a:rPr>
              <a:t> </a:t>
            </a:r>
            <a:r>
              <a:rPr lang="en-US" sz="3000" dirty="0" err="1">
                <a:solidFill>
                  <a:srgbClr val="003EA8"/>
                </a:solidFill>
                <a:ea typeface="Jeju Hallasan"/>
              </a:rPr>
              <a:t>확인하여</a:t>
            </a:r>
            <a:r>
              <a:rPr lang="en-US" sz="3000" dirty="0">
                <a:solidFill>
                  <a:srgbClr val="003EA8"/>
                </a:solidFill>
                <a:ea typeface="Jeju Hallasan"/>
              </a:rPr>
              <a:t> </a:t>
            </a:r>
            <a:r>
              <a:rPr lang="en-US" sz="3000" dirty="0" err="1">
                <a:solidFill>
                  <a:srgbClr val="003EA8"/>
                </a:solidFill>
                <a:ea typeface="Jeju Hallasan"/>
              </a:rPr>
              <a:t>장소</a:t>
            </a:r>
            <a:r>
              <a:rPr lang="en-US" sz="3000" dirty="0">
                <a:solidFill>
                  <a:srgbClr val="003EA8"/>
                </a:solidFill>
                <a:ea typeface="Jeju Hallasan"/>
              </a:rPr>
              <a:t> </a:t>
            </a:r>
            <a:r>
              <a:rPr lang="en-US" sz="3000" dirty="0" err="1">
                <a:solidFill>
                  <a:srgbClr val="003EA8"/>
                </a:solidFill>
                <a:ea typeface="Jeju Hallasan"/>
              </a:rPr>
              <a:t>수정</a:t>
            </a:r>
            <a:r>
              <a:rPr lang="en-US" sz="3000" dirty="0">
                <a:solidFill>
                  <a:srgbClr val="003EA8"/>
                </a:solidFill>
                <a:ea typeface="Jeju Hallasan"/>
              </a:rPr>
              <a:t> </a:t>
            </a:r>
            <a:r>
              <a:rPr lang="en-US" sz="3000" dirty="0" err="1">
                <a:solidFill>
                  <a:srgbClr val="003EA8"/>
                </a:solidFill>
                <a:ea typeface="Jeju Hallasan"/>
              </a:rPr>
              <a:t>및</a:t>
            </a:r>
            <a:r>
              <a:rPr lang="en-US" sz="3000" dirty="0">
                <a:solidFill>
                  <a:srgbClr val="003EA8"/>
                </a:solidFill>
                <a:ea typeface="Jeju Hallasan"/>
              </a:rPr>
              <a:t> </a:t>
            </a:r>
            <a:r>
              <a:rPr lang="en-US" sz="3000" dirty="0" err="1">
                <a:solidFill>
                  <a:srgbClr val="003EA8"/>
                </a:solidFill>
                <a:ea typeface="Jeju Hallasan"/>
              </a:rPr>
              <a:t>삭제</a:t>
            </a:r>
            <a:r>
              <a:rPr lang="en-US" sz="3000" dirty="0">
                <a:solidFill>
                  <a:srgbClr val="003EA8"/>
                </a:solidFill>
                <a:ea typeface="Jeju Hallasan"/>
              </a:rPr>
              <a:t> </a:t>
            </a:r>
            <a:r>
              <a:rPr lang="en-US" sz="3000" dirty="0" err="1">
                <a:solidFill>
                  <a:srgbClr val="003EA8"/>
                </a:solidFill>
                <a:ea typeface="Jeju Hallasan"/>
              </a:rPr>
              <a:t>작업을</a:t>
            </a:r>
            <a:r>
              <a:rPr lang="en-US" sz="3000" dirty="0">
                <a:solidFill>
                  <a:srgbClr val="003EA8"/>
                </a:solidFill>
                <a:ea typeface="Jeju Hallasan"/>
              </a:rPr>
              <a:t> </a:t>
            </a:r>
            <a:r>
              <a:rPr lang="en-US" sz="3000" dirty="0" err="1">
                <a:solidFill>
                  <a:srgbClr val="003EA8"/>
                </a:solidFill>
                <a:ea typeface="Jeju Hallasan"/>
              </a:rPr>
              <a:t>수행</a:t>
            </a:r>
            <a:endParaRPr lang="en-US" sz="3000" dirty="0">
              <a:solidFill>
                <a:srgbClr val="003EA8"/>
              </a:solidFill>
              <a:ea typeface="Jeju Hallas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-1891859">
            <a:off x="-349313" y="346782"/>
            <a:ext cx="2756025" cy="866895"/>
          </a:xfrm>
          <a:custGeom>
            <a:avLst/>
            <a:gdLst/>
            <a:ahLst/>
            <a:cxnLst/>
            <a:rect l="l" t="t" r="r" b="b"/>
            <a:pathLst>
              <a:path w="2756025" h="866895">
                <a:moveTo>
                  <a:pt x="0" y="0"/>
                </a:moveTo>
                <a:lnTo>
                  <a:pt x="2756026" y="0"/>
                </a:lnTo>
                <a:lnTo>
                  <a:pt x="2756026" y="866896"/>
                </a:lnTo>
                <a:lnTo>
                  <a:pt x="0" y="8668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rot="-278358">
            <a:off x="15501431" y="8935759"/>
            <a:ext cx="2756025" cy="866895"/>
          </a:xfrm>
          <a:custGeom>
            <a:avLst/>
            <a:gdLst/>
            <a:ahLst/>
            <a:cxnLst/>
            <a:rect l="l" t="t" r="r" b="b"/>
            <a:pathLst>
              <a:path w="2756025" h="866895">
                <a:moveTo>
                  <a:pt x="0" y="0"/>
                </a:moveTo>
                <a:lnTo>
                  <a:pt x="2756025" y="0"/>
                </a:lnTo>
                <a:lnTo>
                  <a:pt x="2756025" y="866895"/>
                </a:lnTo>
                <a:lnTo>
                  <a:pt x="0" y="8668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2462188" y="8728374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5384196" y="-309867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4372877" y="6703"/>
            <a:ext cx="9009410" cy="1907038"/>
            <a:chOff x="0" y="0"/>
            <a:chExt cx="3286657" cy="69569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101635" y="333375"/>
            <a:ext cx="9006706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ea typeface="Arita Dotum Bold"/>
              </a:rPr>
              <a:t>피드백 반영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98238" y="2619997"/>
            <a:ext cx="17358688" cy="7018571"/>
            <a:chOff x="0" y="0"/>
            <a:chExt cx="6332496" cy="256039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32496" cy="2560394"/>
            </a:xfrm>
            <a:custGeom>
              <a:avLst/>
              <a:gdLst/>
              <a:ahLst/>
              <a:cxnLst/>
              <a:rect l="l" t="t" r="r" b="b"/>
              <a:pathLst>
                <a:path w="6332496" h="2560394">
                  <a:moveTo>
                    <a:pt x="0" y="0"/>
                  </a:moveTo>
                  <a:lnTo>
                    <a:pt x="6332496" y="0"/>
                  </a:lnTo>
                  <a:lnTo>
                    <a:pt x="6332496" y="2560394"/>
                  </a:lnTo>
                  <a:lnTo>
                    <a:pt x="0" y="25603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270089" y="2783360"/>
            <a:ext cx="7214986" cy="821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57"/>
              </a:lnSpc>
              <a:spcBef>
                <a:spcPct val="0"/>
              </a:spcBef>
            </a:pPr>
            <a:r>
              <a:rPr lang="en-US" sz="5043">
                <a:solidFill>
                  <a:srgbClr val="003EA8"/>
                </a:solidFill>
                <a:ea typeface="Arita Dotum Bold"/>
              </a:rPr>
              <a:t>장소 추가 기능 보완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09108" y="4510406"/>
            <a:ext cx="12237355" cy="441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8"/>
              </a:lnSpc>
              <a:spcBef>
                <a:spcPct val="0"/>
              </a:spcBef>
            </a:pPr>
            <a:r>
              <a:rPr lang="en-US" sz="2729">
                <a:solidFill>
                  <a:srgbClr val="000000"/>
                </a:solidFill>
                <a:ea typeface="Arita Dotum Medium"/>
              </a:rPr>
              <a:t>단순 가게 추천뿐만 아니라 메뉴도 서로 공유할 수 있는 기능이 있으면 좋을 것 같습니다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-703689" y="3298594"/>
            <a:ext cx="7214986" cy="821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57"/>
              </a:lnSpc>
              <a:spcBef>
                <a:spcPct val="0"/>
              </a:spcBef>
            </a:pPr>
            <a:r>
              <a:rPr lang="en-US" sz="5043">
                <a:solidFill>
                  <a:srgbClr val="003EA8"/>
                </a:solidFill>
                <a:latin typeface="Arita Dotum Bold"/>
              </a:rPr>
              <a:t>FeedBack3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6393" y="7588240"/>
            <a:ext cx="14777192" cy="1599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3EA8"/>
                </a:solidFill>
                <a:ea typeface="Jeju Hallasan"/>
              </a:rPr>
              <a:t>사용자가 직접 장소를 추가하는 것 뿐만 아니라 추가한 장소의 메뉴의 이미지를 친구와 공유할 수 있도록 반영할 예정</a:t>
            </a:r>
          </a:p>
          <a:p>
            <a:pPr algn="ctr">
              <a:lnSpc>
                <a:spcPts val="4200"/>
              </a:lnSpc>
            </a:pPr>
            <a:endParaRPr lang="en-US" sz="3000">
              <a:solidFill>
                <a:srgbClr val="003EA8"/>
              </a:solidFill>
              <a:ea typeface="Jeju Hallasan"/>
            </a:endParaRPr>
          </a:p>
        </p:txBody>
      </p:sp>
      <p:grpSp>
        <p:nvGrpSpPr>
          <p:cNvPr id="16" name="Group 16"/>
          <p:cNvGrpSpPr/>
          <p:nvPr/>
        </p:nvGrpSpPr>
        <p:grpSpPr>
          <a:xfrm rot="5400000">
            <a:off x="8176506" y="5558131"/>
            <a:ext cx="1402152" cy="140215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3EA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74625"/>
              <a:ext cx="7112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-1891859">
            <a:off x="-349313" y="346782"/>
            <a:ext cx="2756025" cy="866895"/>
          </a:xfrm>
          <a:custGeom>
            <a:avLst/>
            <a:gdLst/>
            <a:ahLst/>
            <a:cxnLst/>
            <a:rect l="l" t="t" r="r" b="b"/>
            <a:pathLst>
              <a:path w="2756025" h="866895">
                <a:moveTo>
                  <a:pt x="0" y="0"/>
                </a:moveTo>
                <a:lnTo>
                  <a:pt x="2756026" y="0"/>
                </a:lnTo>
                <a:lnTo>
                  <a:pt x="2756026" y="866896"/>
                </a:lnTo>
                <a:lnTo>
                  <a:pt x="0" y="8668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rot="-278358">
            <a:off x="15501431" y="8935759"/>
            <a:ext cx="2756025" cy="866895"/>
          </a:xfrm>
          <a:custGeom>
            <a:avLst/>
            <a:gdLst/>
            <a:ahLst/>
            <a:cxnLst/>
            <a:rect l="l" t="t" r="r" b="b"/>
            <a:pathLst>
              <a:path w="2756025" h="866895">
                <a:moveTo>
                  <a:pt x="0" y="0"/>
                </a:moveTo>
                <a:lnTo>
                  <a:pt x="2756025" y="0"/>
                </a:lnTo>
                <a:lnTo>
                  <a:pt x="2756025" y="866895"/>
                </a:lnTo>
                <a:lnTo>
                  <a:pt x="0" y="8668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2462188" y="8728374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5384196" y="-309867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4564116" y="75181"/>
            <a:ext cx="8374922" cy="1772735"/>
            <a:chOff x="0" y="0"/>
            <a:chExt cx="3286657" cy="69569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1037711" y="2143422"/>
          <a:ext cx="15427732" cy="7496172"/>
        </p:xfrm>
        <a:graphic>
          <a:graphicData uri="http://schemas.openxmlformats.org/drawingml/2006/table">
            <a:tbl>
              <a:tblPr/>
              <a:tblGrid>
                <a:gridCol w="9720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24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4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2908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Arita Dotum Bold"/>
                        </a:rPr>
                        <a:t>기능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Arita Dotum Bold"/>
                        </a:rPr>
                        <a:t>가중치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Arita Dotum Bold"/>
                        </a:rPr>
                        <a:t>역할 분담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2908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ta Dotum Bold"/>
                          <a:ea typeface="Arita Dotum Bold"/>
                        </a:rPr>
                        <a:t>로그인 / 회원가입 처리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ta Dotum"/>
                        </a:rPr>
                        <a:t>10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Arita Dotum"/>
                        </a:rPr>
                        <a:t>최현우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2908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ta Dotum Bold"/>
                          <a:ea typeface="Arita Dotum Bold"/>
                        </a:rPr>
                        <a:t>검색 관련 UI 및 지도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ta Dotum"/>
                        </a:rPr>
                        <a:t>15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Arita Dotum"/>
                        </a:rPr>
                        <a:t>한호진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2908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Arita Dotum Bold"/>
                        </a:rPr>
                        <a:t>앱 디자인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ta Dotum"/>
                        </a:rPr>
                        <a:t>20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한호진, 송재현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2908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ta Dotum Bold"/>
                          <a:ea typeface="Arita Dotum Bold"/>
                        </a:rPr>
                        <a:t>장소 추가 관련 UI 및 기능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ta Dotum"/>
                        </a:rPr>
                        <a:t>10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Arita Dotum"/>
                        </a:rPr>
                        <a:t>장현준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2908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ta Dotum Bold"/>
                          <a:ea typeface="Arita Dotum Bold"/>
                        </a:rPr>
                        <a:t>후기 관련 UI 및 기능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ta Dotum"/>
                        </a:rPr>
                        <a:t>10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Arita Dotum"/>
                        </a:rPr>
                        <a:t>최현우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32908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ta Dotum Bold"/>
                          <a:ea typeface="Arita Dotum Bold"/>
                        </a:rPr>
                        <a:t>친구 관련 UI 및 기능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ta Dotum"/>
                        </a:rPr>
                        <a:t>10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Arita Dotum"/>
                        </a:rPr>
                        <a:t>송재현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32908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ta Dotum Bold"/>
                          <a:ea typeface="Arita Dotum Bold"/>
                        </a:rPr>
                        <a:t>선호 장소 관련 UI 및 기능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ta Dotum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Arita Dotum"/>
                        </a:rPr>
                        <a:t>최현우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32908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Arita Dotum Bold"/>
                        </a:rPr>
                        <a:t>관리자 관련 기능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ta Dotum"/>
                        </a:rPr>
                        <a:t>15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Arita Dotum"/>
                        </a:rPr>
                        <a:t>장현준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0" name="TextBox 10"/>
          <p:cNvSpPr txBox="1"/>
          <p:nvPr/>
        </p:nvSpPr>
        <p:spPr>
          <a:xfrm>
            <a:off x="4273642" y="368888"/>
            <a:ext cx="8665396" cy="1319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90"/>
              </a:lnSpc>
              <a:spcBef>
                <a:spcPct val="0"/>
              </a:spcBef>
            </a:pPr>
            <a:r>
              <a:rPr lang="en-US" sz="8658">
                <a:solidFill>
                  <a:srgbClr val="003EA8"/>
                </a:solidFill>
                <a:ea typeface="Arita Dotum Bold"/>
              </a:rPr>
              <a:t>역할 분담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5122" y="9884116"/>
            <a:ext cx="17757756" cy="362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80808"/>
            <a:ext cx="16439375" cy="3503822"/>
            <a:chOff x="0" y="0"/>
            <a:chExt cx="5997128" cy="1278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7129" cy="1278204"/>
            </a:xfrm>
            <a:custGeom>
              <a:avLst/>
              <a:gdLst/>
              <a:ahLst/>
              <a:cxnLst/>
              <a:rect l="l" t="t" r="r" b="b"/>
              <a:pathLst>
                <a:path w="5997129" h="1278204">
                  <a:moveTo>
                    <a:pt x="0" y="0"/>
                  </a:moveTo>
                  <a:lnTo>
                    <a:pt x="5997129" y="0"/>
                  </a:lnTo>
                  <a:lnTo>
                    <a:pt x="5997129" y="1278204"/>
                  </a:lnTo>
                  <a:lnTo>
                    <a:pt x="0" y="12782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905495" y="4534121"/>
          <a:ext cx="16439375" cy="3779025"/>
        </p:xfrm>
        <a:graphic>
          <a:graphicData uri="http://schemas.openxmlformats.org/drawingml/2006/table">
            <a:tbl>
              <a:tblPr/>
              <a:tblGrid>
                <a:gridCol w="82524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868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4425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ta Dotum Bold"/>
                          <a:ea typeface="Arita Dotum Bold"/>
                        </a:rPr>
                        <a:t>1. 건대생조차 건대 주변의 지리를 잘 모르는 경우가 많다.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Arita Dotum"/>
                        </a:rPr>
                        <a:t>지인들과 건대에서 놀때 맛집이나 놀거리를 추천할 때 어려움을 겪음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5850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ta Dotum Bold"/>
                          <a:ea typeface="Arita Dotum Bold"/>
                        </a:rPr>
                        <a:t>2. 기존 지도 앱에 등록되어있지 않은 가게들이 간간히 존재한다.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ta Dotum Light"/>
                          <a:ea typeface="Arita Dotum Light"/>
                        </a:rPr>
                        <a:t>가게에서 직접 지도에 등록하지 않으면 가게가 검색이 되지 않아,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Arita Dotum"/>
                        </a:rPr>
                        <a:t>방문자의 후기가 좋아도 이후 사람들이 찾아오기 힘든 경우가 있다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8750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ta Dotum Bold"/>
                          <a:ea typeface="Arita Dotum Bold"/>
                        </a:rPr>
                        <a:t>3. 주변 지인들에게 가게를 추천받는데 제약이 있음.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직접 메세지나 카톡으로 장소를 물어보는 경우가 많은데 일반적으로 장소를 찾는데에는 즉흥적인 경우가 많아 당장 원하는 장소에 대한 정보를 얻기 어렵다.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Freeform 6"/>
          <p:cNvSpPr/>
          <p:nvPr/>
        </p:nvSpPr>
        <p:spPr>
          <a:xfrm>
            <a:off x="11989663" y="8797919"/>
            <a:ext cx="7147788" cy="1728465"/>
          </a:xfrm>
          <a:custGeom>
            <a:avLst/>
            <a:gdLst/>
            <a:ahLst/>
            <a:cxnLst/>
            <a:rect l="l" t="t" r="r" b="b"/>
            <a:pathLst>
              <a:path w="7147788" h="1728465">
                <a:moveTo>
                  <a:pt x="0" y="0"/>
                </a:moveTo>
                <a:lnTo>
                  <a:pt x="7147788" y="0"/>
                </a:lnTo>
                <a:lnTo>
                  <a:pt x="7147788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1702764" y="8942224"/>
            <a:ext cx="573798" cy="822649"/>
          </a:xfrm>
          <a:custGeom>
            <a:avLst/>
            <a:gdLst/>
            <a:ahLst/>
            <a:cxnLst/>
            <a:rect l="l" t="t" r="r" b="b"/>
            <a:pathLst>
              <a:path w="573798" h="822649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3318882" y="-411324"/>
            <a:ext cx="573798" cy="822649"/>
          </a:xfrm>
          <a:custGeom>
            <a:avLst/>
            <a:gdLst/>
            <a:ahLst/>
            <a:cxnLst/>
            <a:rect l="l" t="t" r="r" b="b"/>
            <a:pathLst>
              <a:path w="573798" h="822649">
                <a:moveTo>
                  <a:pt x="0" y="0"/>
                </a:moveTo>
                <a:lnTo>
                  <a:pt x="573798" y="0"/>
                </a:lnTo>
                <a:lnTo>
                  <a:pt x="573798" y="822648"/>
                </a:lnTo>
                <a:lnTo>
                  <a:pt x="0" y="8226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-608297" y="158885"/>
            <a:ext cx="3927179" cy="1392364"/>
          </a:xfrm>
          <a:custGeom>
            <a:avLst/>
            <a:gdLst/>
            <a:ahLst/>
            <a:cxnLst/>
            <a:rect l="l" t="t" r="r" b="b"/>
            <a:pathLst>
              <a:path w="3927179" h="1392364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8466643" y="4785631"/>
            <a:ext cx="691334" cy="69133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3EA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74625"/>
              <a:ext cx="7112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460195" y="1781396"/>
            <a:ext cx="13395565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ea typeface="Arita Dotum Bold"/>
              </a:rPr>
              <a:t>앱 개발 배경 및 필요성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8433849" y="6077966"/>
            <a:ext cx="691334" cy="69133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3EA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74625"/>
              <a:ext cx="7112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433849" y="7340800"/>
            <a:ext cx="691334" cy="69133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3EA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74625"/>
              <a:ext cx="7112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57204"/>
            <a:ext cx="16444937" cy="1906519"/>
            <a:chOff x="0" y="0"/>
            <a:chExt cx="5999157" cy="6955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9157" cy="695503"/>
            </a:xfrm>
            <a:custGeom>
              <a:avLst/>
              <a:gdLst/>
              <a:ahLst/>
              <a:cxnLst/>
              <a:rect l="l" t="t" r="r" b="b"/>
              <a:pathLst>
                <a:path w="5999157" h="695503">
                  <a:moveTo>
                    <a:pt x="0" y="0"/>
                  </a:moveTo>
                  <a:lnTo>
                    <a:pt x="5999157" y="0"/>
                  </a:lnTo>
                  <a:lnTo>
                    <a:pt x="5999157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541381" y="915139"/>
            <a:ext cx="12832398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ea typeface="Arita Dotum Bold"/>
              </a:rPr>
              <a:t>앱 개발 목표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05495" y="2917134"/>
            <a:ext cx="5135310" cy="5757653"/>
            <a:chOff x="0" y="0"/>
            <a:chExt cx="1873375" cy="21004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73375" cy="2100407"/>
            </a:xfrm>
            <a:custGeom>
              <a:avLst/>
              <a:gdLst/>
              <a:ahLst/>
              <a:cxnLst/>
              <a:rect l="l" t="t" r="r" b="b"/>
              <a:pathLst>
                <a:path w="1873375" h="2100407">
                  <a:moveTo>
                    <a:pt x="0" y="0"/>
                  </a:moveTo>
                  <a:lnTo>
                    <a:pt x="1873375" y="0"/>
                  </a:lnTo>
                  <a:lnTo>
                    <a:pt x="1873375" y="2100407"/>
                  </a:lnTo>
                  <a:lnTo>
                    <a:pt x="0" y="21004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393239" y="2917134"/>
            <a:ext cx="5461493" cy="5757653"/>
            <a:chOff x="0" y="0"/>
            <a:chExt cx="1992367" cy="210040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92367" cy="2100407"/>
            </a:xfrm>
            <a:custGeom>
              <a:avLst/>
              <a:gdLst/>
              <a:ahLst/>
              <a:cxnLst/>
              <a:rect l="l" t="t" r="r" b="b"/>
              <a:pathLst>
                <a:path w="1992367" h="2100407">
                  <a:moveTo>
                    <a:pt x="0" y="0"/>
                  </a:moveTo>
                  <a:lnTo>
                    <a:pt x="1992367" y="0"/>
                  </a:lnTo>
                  <a:lnTo>
                    <a:pt x="1992367" y="2100407"/>
                  </a:lnTo>
                  <a:lnTo>
                    <a:pt x="0" y="21004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215122" y="2917134"/>
            <a:ext cx="5135310" cy="5757653"/>
            <a:chOff x="0" y="0"/>
            <a:chExt cx="1873375" cy="210040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73375" cy="2100407"/>
            </a:xfrm>
            <a:custGeom>
              <a:avLst/>
              <a:gdLst/>
              <a:ahLst/>
              <a:cxnLst/>
              <a:rect l="l" t="t" r="r" b="b"/>
              <a:pathLst>
                <a:path w="1873375" h="2100407">
                  <a:moveTo>
                    <a:pt x="0" y="0"/>
                  </a:moveTo>
                  <a:lnTo>
                    <a:pt x="1873375" y="0"/>
                  </a:lnTo>
                  <a:lnTo>
                    <a:pt x="1873375" y="2100407"/>
                  </a:lnTo>
                  <a:lnTo>
                    <a:pt x="0" y="21004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74791" y="3188604"/>
            <a:ext cx="4404073" cy="2083446"/>
            <a:chOff x="0" y="0"/>
            <a:chExt cx="5872098" cy="2777928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47625"/>
              <a:ext cx="5872098" cy="750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003EA8"/>
                  </a:solidFill>
                  <a:ea typeface="Arita Dotum Bold"/>
                </a:rPr>
                <a:t>정확성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026387"/>
              <a:ext cx="5872098" cy="14391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Arita Dotum Light"/>
                  <a:ea typeface="Arita Dotum Light"/>
                </a:rPr>
                <a:t>장소를 추가할때 관리자에게 승인을 받음으로써 무차별적인 정보 제공을 방지한다.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941963" y="3207654"/>
            <a:ext cx="4404073" cy="3169296"/>
            <a:chOff x="0" y="0"/>
            <a:chExt cx="5872098" cy="4225728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47625"/>
              <a:ext cx="5872098" cy="750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003EA8"/>
                  </a:solidFill>
                  <a:ea typeface="Arita Dotum Bold"/>
                </a:rPr>
                <a:t>신속성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026387"/>
              <a:ext cx="5872098" cy="2886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Arita Dotum"/>
                  <a:ea typeface="Arita Dotum"/>
                </a:rPr>
                <a:t>장소의 태그를 이용하여 검색시에 빠르게 원하는 정보를 찾을 수 있다.</a:t>
              </a:r>
            </a:p>
            <a:p>
              <a:pPr algn="ctr">
                <a:lnSpc>
                  <a:spcPts val="2859"/>
                </a:lnSpc>
              </a:pPr>
              <a:endParaRPr lang="en-US" sz="2199">
                <a:solidFill>
                  <a:srgbClr val="000000"/>
                </a:solidFill>
                <a:latin typeface="Arita Dotum"/>
                <a:ea typeface="Arita Dotum"/>
              </a:endParaRPr>
            </a:p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Arita Dotum"/>
                  <a:ea typeface="Arita Dotum"/>
                </a:rPr>
                <a:t>등록된 친구의 리스트를 통해서 정보를 얻을 수 있음으로 빠르게 원하는 정보를 얻을 수 있다.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569107" y="3188604"/>
            <a:ext cx="4404073" cy="2807346"/>
            <a:chOff x="0" y="0"/>
            <a:chExt cx="5872098" cy="3743128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47625"/>
              <a:ext cx="5872098" cy="750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003EA8"/>
                  </a:solidFill>
                  <a:ea typeface="Arita Dotum Bold"/>
                </a:rPr>
                <a:t>편의성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026387"/>
              <a:ext cx="5872098" cy="2404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ea typeface="Arita Dotum Light"/>
                </a:rPr>
                <a:t>즐겨찾기로 선호도가 높은 가게들을</a:t>
              </a:r>
            </a:p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Arita Dotum Light"/>
                  <a:ea typeface="Arita Dotum Light"/>
                </a:rPr>
                <a:t>쉽게 찾아볼 수 있고, 친구추가 기능을</a:t>
              </a:r>
            </a:p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Arita Dotum Light"/>
                  <a:ea typeface="Arita Dotum Light"/>
                </a:rPr>
                <a:t>통해 친구들의 즐겨찾기를 볼 수 있다.</a:t>
              </a:r>
            </a:p>
            <a:p>
              <a:pPr algn="ctr">
                <a:lnSpc>
                  <a:spcPts val="2859"/>
                </a:lnSpc>
              </a:pPr>
              <a:endParaRPr lang="en-US" sz="2199">
                <a:solidFill>
                  <a:srgbClr val="000000"/>
                </a:solidFill>
                <a:latin typeface="Arita Dotum Light"/>
                <a:ea typeface="Arita Dotum Light"/>
              </a:endParaRPr>
            </a:p>
            <a:p>
              <a:pPr algn="ctr">
                <a:lnSpc>
                  <a:spcPts val="2859"/>
                </a:lnSpc>
              </a:pPr>
              <a:endParaRPr lang="en-US" sz="2199">
                <a:solidFill>
                  <a:srgbClr val="000000"/>
                </a:solidFill>
                <a:latin typeface="Arita Dotum Light"/>
                <a:ea typeface="Arita Dotum Light"/>
              </a:endParaRPr>
            </a:p>
          </p:txBody>
        </p:sp>
      </p:grpSp>
      <p:sp>
        <p:nvSpPr>
          <p:cNvPr id="21" name="Freeform 21"/>
          <p:cNvSpPr/>
          <p:nvPr/>
        </p:nvSpPr>
        <p:spPr>
          <a:xfrm flipH="1">
            <a:off x="15484919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Freeform 22"/>
          <p:cNvSpPr/>
          <p:nvPr/>
        </p:nvSpPr>
        <p:spPr>
          <a:xfrm>
            <a:off x="-1782425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Freeform 23"/>
          <p:cNvSpPr/>
          <p:nvPr/>
        </p:nvSpPr>
        <p:spPr>
          <a:xfrm>
            <a:off x="8923192" y="-166829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4639295" y="608353"/>
            <a:ext cx="9009410" cy="1907038"/>
            <a:chOff x="0" y="0"/>
            <a:chExt cx="328665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639295" y="2885404"/>
            <a:ext cx="9009410" cy="5787794"/>
            <a:chOff x="0" y="0"/>
            <a:chExt cx="3286657" cy="21114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86657" cy="2111403"/>
            </a:xfrm>
            <a:custGeom>
              <a:avLst/>
              <a:gdLst/>
              <a:ahLst/>
              <a:cxnLst/>
              <a:rect l="l" t="t" r="r" b="b"/>
              <a:pathLst>
                <a:path w="3286657" h="2111403">
                  <a:moveTo>
                    <a:pt x="0" y="0"/>
                  </a:moveTo>
                  <a:lnTo>
                    <a:pt x="3286657" y="0"/>
                  </a:lnTo>
                  <a:lnTo>
                    <a:pt x="328665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612193" y="885630"/>
            <a:ext cx="704908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   장소 추가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05165" y="3286451"/>
            <a:ext cx="8077670" cy="4090751"/>
            <a:chOff x="0" y="0"/>
            <a:chExt cx="10770227" cy="5454334"/>
          </a:xfrm>
        </p:grpSpPr>
        <p:sp>
          <p:nvSpPr>
            <p:cNvPr id="9" name="TextBox 9"/>
            <p:cNvSpPr txBox="1"/>
            <p:nvPr/>
          </p:nvSpPr>
          <p:spPr>
            <a:xfrm>
              <a:off x="3451" y="4980413"/>
              <a:ext cx="10766776" cy="473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 algn="l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Arita Dotum Medium"/>
                  <a:ea typeface="Arita Dotum Medium"/>
                </a:rPr>
                <a:t>그 장소에 대한 후기를 직접 작성할 수 있다.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074067"/>
              <a:ext cx="10766776" cy="473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 algn="l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Arita Dotum Medium"/>
                  <a:ea typeface="Arita Dotum Medium"/>
                </a:rPr>
                <a:t>등록되지 않은 가게의 정보를 사용자가 직접 업로드 할 수 있다.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0766776" cy="750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>
                  <a:solidFill>
                    <a:srgbClr val="003EA8"/>
                  </a:solidFill>
                  <a:latin typeface="Arita Dotum Bold"/>
                  <a:ea typeface="Arita Dotum Bold"/>
                </a:rPr>
                <a:t>사용자가 직접 앱에 장소를 추가한다.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032332"/>
              <a:ext cx="10766776" cy="4738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 algn="l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Arita Dotum Medium"/>
                  <a:ea typeface="Arita Dotum Medium"/>
                </a:rPr>
                <a:t> 시설 이름과 카테고리를 정할 수 있다.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5301511" y="-207276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 rot="-10800000">
            <a:off x="8469322" y="9150674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4639295" y="924923"/>
            <a:ext cx="9009410" cy="1907038"/>
            <a:chOff x="0" y="0"/>
            <a:chExt cx="328665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639295" y="3182924"/>
            <a:ext cx="9009410" cy="5787794"/>
            <a:chOff x="0" y="0"/>
            <a:chExt cx="3286657" cy="21114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86657" cy="2111403"/>
            </a:xfrm>
            <a:custGeom>
              <a:avLst/>
              <a:gdLst/>
              <a:ahLst/>
              <a:cxnLst/>
              <a:rect l="l" t="t" r="r" b="b"/>
              <a:pathLst>
                <a:path w="3286657" h="2111403">
                  <a:moveTo>
                    <a:pt x="0" y="0"/>
                  </a:moveTo>
                  <a:lnTo>
                    <a:pt x="3286657" y="0"/>
                  </a:lnTo>
                  <a:lnTo>
                    <a:pt x="328665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621718" y="1183150"/>
            <a:ext cx="704908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   시설 검색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619459" y="4079765"/>
            <a:ext cx="7051342" cy="4090825"/>
            <a:chOff x="0" y="0"/>
            <a:chExt cx="9401790" cy="5454434"/>
          </a:xfrm>
        </p:grpSpPr>
        <p:sp>
          <p:nvSpPr>
            <p:cNvPr id="9" name="TextBox 9"/>
            <p:cNvSpPr txBox="1"/>
            <p:nvPr/>
          </p:nvSpPr>
          <p:spPr>
            <a:xfrm>
              <a:off x="3012" y="4980512"/>
              <a:ext cx="9398777" cy="473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59"/>
                </a:lnSpc>
              </a:pPr>
              <a:endParaR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074067"/>
              <a:ext cx="9398777" cy="473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ea typeface="Arita Dotum Medium"/>
                </a:rPr>
                <a:t>원하는 가게에 대한 정보를 입력합니다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9398777" cy="750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>
                  <a:solidFill>
                    <a:srgbClr val="003EA8"/>
                  </a:solidFill>
                  <a:latin typeface="Arita Dotum Bold"/>
                  <a:ea typeface="Arita Dotum Bold"/>
                </a:rPr>
                <a:t> 검색어 입력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032332"/>
              <a:ext cx="9398777" cy="473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ea typeface="Arita Dotum Medium"/>
                </a:rPr>
                <a:t>입력한 정보에 해당하는 결과들을 리스트 형태로 출력합니다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910640"/>
              <a:ext cx="9398777" cy="750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>
                  <a:solidFill>
                    <a:srgbClr val="003EA8"/>
                  </a:solidFill>
                  <a:latin typeface="Arita Dotum Bold"/>
                  <a:ea typeface="Arita Dotum Bold"/>
                </a:rPr>
                <a:t> 검색 결과 출력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012" y="3865029"/>
              <a:ext cx="9398777" cy="750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>
                  <a:solidFill>
                    <a:srgbClr val="003EA8"/>
                  </a:solidFill>
                  <a:latin typeface="Arita Dotum Bold"/>
                </a:rPr>
                <a:t> 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5301511" y="-207276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 rot="-10800000">
            <a:off x="8469322" y="9150674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4634533" y="924923"/>
            <a:ext cx="9009410" cy="1907038"/>
            <a:chOff x="0" y="0"/>
            <a:chExt cx="328665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644058" y="3182924"/>
            <a:ext cx="9009410" cy="5787794"/>
            <a:chOff x="0" y="0"/>
            <a:chExt cx="3286657" cy="21114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86657" cy="2111403"/>
            </a:xfrm>
            <a:custGeom>
              <a:avLst/>
              <a:gdLst/>
              <a:ahLst/>
              <a:cxnLst/>
              <a:rect l="l" t="t" r="r" b="b"/>
              <a:pathLst>
                <a:path w="3286657" h="2111403">
                  <a:moveTo>
                    <a:pt x="0" y="0"/>
                  </a:moveTo>
                  <a:lnTo>
                    <a:pt x="3286657" y="0"/>
                  </a:lnTo>
                  <a:lnTo>
                    <a:pt x="328665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616955" y="1183150"/>
            <a:ext cx="704908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    친구 추가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624221" y="4061285"/>
            <a:ext cx="7049083" cy="4077490"/>
            <a:chOff x="0" y="0"/>
            <a:chExt cx="9398777" cy="5436654"/>
          </a:xfrm>
        </p:grpSpPr>
        <p:sp>
          <p:nvSpPr>
            <p:cNvPr id="9" name="TextBox 9"/>
            <p:cNvSpPr txBox="1"/>
            <p:nvPr/>
          </p:nvSpPr>
          <p:spPr>
            <a:xfrm>
              <a:off x="0" y="1074067"/>
              <a:ext cx="9398777" cy="14391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 algn="l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Arita Dotum Medium"/>
                  <a:ea typeface="Arita Dotum Medium"/>
                </a:rPr>
                <a:t>친구 추가 목록을 업데이트한다.</a:t>
              </a:r>
            </a:p>
            <a:p>
              <a:pPr algn="l">
                <a:lnSpc>
                  <a:spcPts val="2859"/>
                </a:lnSpc>
              </a:pPr>
              <a:endParaRPr lang="en-US" sz="2199">
                <a:solidFill>
                  <a:srgbClr val="000000"/>
                </a:solidFill>
                <a:latin typeface="Arita Dotum Medium"/>
                <a:ea typeface="Arita Dotum Medium"/>
              </a:endParaRPr>
            </a:p>
            <a:p>
              <a:pPr marL="474979" lvl="1" indent="-237490" algn="l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Arita Dotum Medium"/>
                  <a:ea typeface="Arita Dotum Medium"/>
                </a:rPr>
                <a:t>직접 아이디를 검색해서 추가할 수 있다.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9398777" cy="750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>
                  <a:solidFill>
                    <a:srgbClr val="003EA8"/>
                  </a:solidFill>
                  <a:ea typeface="Arita Dotum Bold"/>
                </a:rPr>
                <a:t>친구 목록 추가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997532"/>
              <a:ext cx="9398777" cy="14391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 algn="l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Arita Dotum Medium"/>
                  <a:ea typeface="Arita Dotum Medium"/>
                </a:rPr>
                <a:t>친구의 장소추천을 확인할 수 있다.</a:t>
              </a:r>
            </a:p>
            <a:p>
              <a:pPr algn="l">
                <a:lnSpc>
                  <a:spcPts val="2859"/>
                </a:lnSpc>
              </a:pPr>
              <a:endParaRPr lang="en-US" sz="2199">
                <a:solidFill>
                  <a:srgbClr val="000000"/>
                </a:solidFill>
                <a:latin typeface="Arita Dotum Medium"/>
                <a:ea typeface="Arita Dotum Medium"/>
              </a:endParaRPr>
            </a:p>
            <a:p>
              <a:pPr marL="474979" lvl="1" indent="-237490" algn="l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Arita Dotum Medium"/>
                  <a:ea typeface="Arita Dotum Medium"/>
                </a:rPr>
                <a:t>추천 장소중에서도 원하는 카테고리를 검색할 수 있다.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875840"/>
              <a:ext cx="9398777" cy="750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>
                  <a:solidFill>
                    <a:srgbClr val="003EA8"/>
                  </a:solidFill>
                  <a:ea typeface="Arita Dotum Bold"/>
                </a:rPr>
                <a:t>친구의 추천 검색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5301511" y="-207276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 rot="-10800000">
            <a:off x="8469322" y="9150674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57204"/>
            <a:ext cx="9009410" cy="1907038"/>
            <a:chOff x="0" y="0"/>
            <a:chExt cx="328665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5301511" y="-207276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rot="-10800000">
            <a:off x="8469322" y="9150674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0724198" y="2986792"/>
            <a:ext cx="2888332" cy="5134813"/>
          </a:xfrm>
          <a:custGeom>
            <a:avLst/>
            <a:gdLst/>
            <a:ahLst/>
            <a:cxnLst/>
            <a:rect l="l" t="t" r="r" b="b"/>
            <a:pathLst>
              <a:path w="2888332" h="5134813">
                <a:moveTo>
                  <a:pt x="0" y="0"/>
                </a:moveTo>
                <a:lnTo>
                  <a:pt x="2888332" y="0"/>
                </a:lnTo>
                <a:lnTo>
                  <a:pt x="2888332" y="5134813"/>
                </a:lnTo>
                <a:lnTo>
                  <a:pt x="0" y="51348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4232657" y="2986792"/>
            <a:ext cx="2888332" cy="5134813"/>
          </a:xfrm>
          <a:custGeom>
            <a:avLst/>
            <a:gdLst/>
            <a:ahLst/>
            <a:cxnLst/>
            <a:rect l="l" t="t" r="r" b="b"/>
            <a:pathLst>
              <a:path w="2888332" h="5134813">
                <a:moveTo>
                  <a:pt x="0" y="0"/>
                </a:moveTo>
                <a:lnTo>
                  <a:pt x="2888332" y="0"/>
                </a:lnTo>
                <a:lnTo>
                  <a:pt x="2888332" y="5134813"/>
                </a:lnTo>
                <a:lnTo>
                  <a:pt x="0" y="51348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887918" y="915431"/>
            <a:ext cx="704908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ea typeface="Arita Dotum Bold"/>
              </a:rPr>
              <a:t>앱 기능 소개</a:t>
            </a:r>
          </a:p>
        </p:txBody>
      </p:sp>
      <p:sp>
        <p:nvSpPr>
          <p:cNvPr id="11" name="AutoShape 11"/>
          <p:cNvSpPr/>
          <p:nvPr/>
        </p:nvSpPr>
        <p:spPr>
          <a:xfrm flipH="1" flipV="1">
            <a:off x="6157294" y="4754898"/>
            <a:ext cx="4933524" cy="220219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200813" y="4319960"/>
            <a:ext cx="4389501" cy="812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ea typeface="Arita Dotum Medium"/>
              </a:rPr>
              <a:t>로그인 로직 구현</a:t>
            </a:r>
          </a:p>
        </p:txBody>
      </p:sp>
      <p:sp>
        <p:nvSpPr>
          <p:cNvPr id="13" name="AutoShape 13"/>
          <p:cNvSpPr/>
          <p:nvPr/>
        </p:nvSpPr>
        <p:spPr>
          <a:xfrm flipH="1" flipV="1">
            <a:off x="4475882" y="7546390"/>
            <a:ext cx="9922405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525326" y="6904336"/>
            <a:ext cx="2655131" cy="495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ea typeface="Arita Dotum Medium"/>
              </a:rPr>
              <a:t>장소 추가 기능</a:t>
            </a:r>
          </a:p>
        </p:txBody>
      </p:sp>
      <p:sp>
        <p:nvSpPr>
          <p:cNvPr id="15" name="AutoShape 15"/>
          <p:cNvSpPr/>
          <p:nvPr/>
        </p:nvSpPr>
        <p:spPr>
          <a:xfrm flipH="1">
            <a:off x="4885807" y="3510523"/>
            <a:ext cx="11954810" cy="4035867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1220818" y="7828222"/>
            <a:ext cx="3264146" cy="990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ea typeface="Arita Dotum Medium"/>
              </a:rPr>
              <a:t>돋보기 아이콘을 클릭하여 사용 가능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57204"/>
            <a:ext cx="9009410" cy="1907038"/>
            <a:chOff x="0" y="0"/>
            <a:chExt cx="328665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5301511" y="-207276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rot="-10800000">
            <a:off x="8469322" y="9150674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1969380" y="2199458"/>
            <a:ext cx="3677998" cy="6538663"/>
          </a:xfrm>
          <a:custGeom>
            <a:avLst/>
            <a:gdLst/>
            <a:ahLst/>
            <a:cxnLst/>
            <a:rect l="l" t="t" r="r" b="b"/>
            <a:pathLst>
              <a:path w="3677998" h="6538663">
                <a:moveTo>
                  <a:pt x="0" y="0"/>
                </a:moveTo>
                <a:lnTo>
                  <a:pt x="3677998" y="0"/>
                </a:lnTo>
                <a:lnTo>
                  <a:pt x="3677998" y="6538663"/>
                </a:lnTo>
                <a:lnTo>
                  <a:pt x="0" y="65386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887918" y="915431"/>
            <a:ext cx="704908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ea typeface="Arita Dotum Bold"/>
              </a:rPr>
              <a:t>앱 기능 소개</a:t>
            </a:r>
          </a:p>
        </p:txBody>
      </p:sp>
      <p:sp>
        <p:nvSpPr>
          <p:cNvPr id="10" name="AutoShape 10"/>
          <p:cNvSpPr/>
          <p:nvPr/>
        </p:nvSpPr>
        <p:spPr>
          <a:xfrm flipH="1">
            <a:off x="7355660" y="4170325"/>
            <a:ext cx="5725430" cy="670824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AutoShape 11"/>
          <p:cNvSpPr/>
          <p:nvPr/>
        </p:nvSpPr>
        <p:spPr>
          <a:xfrm flipH="1">
            <a:off x="7743218" y="6229209"/>
            <a:ext cx="5340474" cy="940002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2648412" y="3996674"/>
            <a:ext cx="4707248" cy="1631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ea typeface="Arita Dotum Medium"/>
              </a:rPr>
              <a:t>검색한 정보의 위치가 지도에 표시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6879908"/>
            <a:ext cx="6560774" cy="812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Arita Dotum Medium"/>
                <a:ea typeface="Arita Dotum Medium"/>
              </a:rPr>
              <a:t>검색 결과 출력 : 리스트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57204"/>
            <a:ext cx="9009410" cy="1907038"/>
            <a:chOff x="0" y="0"/>
            <a:chExt cx="328665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5301511" y="-207276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rot="-10800000">
            <a:off x="8469322" y="9150674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2075296" y="2296556"/>
            <a:ext cx="3690727" cy="6561292"/>
          </a:xfrm>
          <a:custGeom>
            <a:avLst/>
            <a:gdLst/>
            <a:ahLst/>
            <a:cxnLst/>
            <a:rect l="l" t="t" r="r" b="b"/>
            <a:pathLst>
              <a:path w="3690727" h="6561292">
                <a:moveTo>
                  <a:pt x="0" y="0"/>
                </a:moveTo>
                <a:lnTo>
                  <a:pt x="3690727" y="0"/>
                </a:lnTo>
                <a:lnTo>
                  <a:pt x="3690727" y="6561292"/>
                </a:lnTo>
                <a:lnTo>
                  <a:pt x="0" y="65612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887918" y="915431"/>
            <a:ext cx="704908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ea typeface="Arita Dotum Bold"/>
              </a:rPr>
              <a:t>앱 기능 소개</a:t>
            </a:r>
          </a:p>
        </p:txBody>
      </p:sp>
      <p:sp>
        <p:nvSpPr>
          <p:cNvPr id="10" name="AutoShape 10"/>
          <p:cNvSpPr/>
          <p:nvPr/>
        </p:nvSpPr>
        <p:spPr>
          <a:xfrm flipH="1">
            <a:off x="6825704" y="7462970"/>
            <a:ext cx="7829494" cy="25155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2528879" y="6975085"/>
            <a:ext cx="3886401" cy="1631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ea typeface="Arita Dotum Medium"/>
              </a:rPr>
              <a:t>직접 아이디를 검색하여 추가</a:t>
            </a:r>
          </a:p>
        </p:txBody>
      </p:sp>
      <p:sp>
        <p:nvSpPr>
          <p:cNvPr id="12" name="AutoShape 12"/>
          <p:cNvSpPr/>
          <p:nvPr/>
        </p:nvSpPr>
        <p:spPr>
          <a:xfrm flipH="1" flipV="1">
            <a:off x="6415280" y="4907756"/>
            <a:ext cx="6929306" cy="1151834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2528879" y="4063280"/>
            <a:ext cx="3552767" cy="1631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ea typeface="Arita Dotum Medium"/>
              </a:rPr>
              <a:t>친구의 장소 추천 확인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611</Words>
  <Application>Microsoft Macintosh PowerPoint</Application>
  <PresentationFormat>사용자 지정</PresentationFormat>
  <Paragraphs>114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Arita Dotum Bold</vt:lpstr>
      <vt:lpstr>Arita Dotum</vt:lpstr>
      <vt:lpstr>Arial</vt:lpstr>
      <vt:lpstr>Arita Dotum Medium</vt:lpstr>
      <vt:lpstr>Arita Dotum Light</vt:lpstr>
      <vt:lpstr>Calibri</vt:lpstr>
      <vt:lpstr>Jeju Hallasan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모바일 프로그래밍</dc:title>
  <cp:lastModifiedBy>장현준</cp:lastModifiedBy>
  <cp:revision>3</cp:revision>
  <dcterms:created xsi:type="dcterms:W3CDTF">2006-08-16T00:00:00Z</dcterms:created>
  <dcterms:modified xsi:type="dcterms:W3CDTF">2024-05-16T11:39:45Z</dcterms:modified>
  <dc:identifier>DAGEoMg41Lw</dc:identifier>
</cp:coreProperties>
</file>